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6858000" cy="9144000"/>
  <p:embeddedFontLst>
    <p:embeddedFont>
      <p:font typeface="Arimo" panose="020B0604020202020204" charset="0"/>
      <p:regular r:id="rId4"/>
    </p:embeddedFont>
    <p:embeddedFont>
      <p:font typeface="Arimo Bold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pen Sans" panose="020B0604020202020204" charset="0"/>
      <p:regular r:id="rId10"/>
    </p:embeddedFont>
    <p:embeddedFont>
      <p:font typeface="Open Sans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0" d="100"/>
          <a:sy n="20" d="100"/>
        </p:scale>
        <p:origin x="1374" y="-2328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02.06.2022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09975" y="512763"/>
            <a:ext cx="19240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02.06.2022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09975" y="512763"/>
            <a:ext cx="19240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103" y="2130191"/>
            <a:ext cx="7775829" cy="14698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205" y="3885772"/>
            <a:ext cx="6403624" cy="175240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9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325" y="274608"/>
            <a:ext cx="2058308" cy="5850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02" y="274608"/>
            <a:ext cx="6022456" cy="5850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32" y="4406415"/>
            <a:ext cx="7775829" cy="1361925"/>
          </a:xfrm>
        </p:spPr>
        <p:txBody>
          <a:bodyPr anchor="t"/>
          <a:lstStyle>
            <a:lvl1pPr algn="l">
              <a:defRPr sz="400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632" y="2906393"/>
            <a:ext cx="7775829" cy="1500022"/>
          </a:xfrm>
        </p:spPr>
        <p:txBody>
          <a:bodyPr anchor="b"/>
          <a:lstStyle>
            <a:lvl1pPr marL="0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1pPr>
            <a:lvl2pPr marL="457383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766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214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953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91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429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168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9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02" y="1600024"/>
            <a:ext cx="4040382" cy="4525464"/>
          </a:xfrm>
        </p:spPr>
        <p:txBody>
          <a:bodyPr/>
          <a:lstStyle>
            <a:lvl1pPr>
              <a:defRPr sz="2801"/>
            </a:lvl1pPr>
            <a:lvl2pPr>
              <a:defRPr sz="2401"/>
            </a:lvl2pPr>
            <a:lvl3pPr>
              <a:defRPr sz="20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0251" y="1600024"/>
            <a:ext cx="4040382" cy="4525464"/>
          </a:xfrm>
        </p:spPr>
        <p:txBody>
          <a:bodyPr/>
          <a:lstStyle>
            <a:lvl1pPr>
              <a:defRPr sz="2801"/>
            </a:lvl1pPr>
            <a:lvl2pPr>
              <a:defRPr sz="2401"/>
            </a:lvl2pPr>
            <a:lvl3pPr>
              <a:defRPr sz="20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02" y="1534944"/>
            <a:ext cx="4041970" cy="639691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383" indent="0">
              <a:buNone/>
              <a:defRPr sz="2001" b="1"/>
            </a:lvl2pPr>
            <a:lvl3pPr marL="914766" indent="0">
              <a:buNone/>
              <a:defRPr sz="1801" b="1"/>
            </a:lvl3pPr>
            <a:lvl4pPr marL="1372149" indent="0">
              <a:buNone/>
              <a:defRPr sz="1601" b="1"/>
            </a:lvl4pPr>
            <a:lvl5pPr marL="1829532" indent="0">
              <a:buNone/>
              <a:defRPr sz="1601" b="1"/>
            </a:lvl5pPr>
            <a:lvl6pPr marL="2286914" indent="0">
              <a:buNone/>
              <a:defRPr sz="1601" b="1"/>
            </a:lvl6pPr>
            <a:lvl7pPr marL="2744297" indent="0">
              <a:buNone/>
              <a:defRPr sz="1601" b="1"/>
            </a:lvl7pPr>
            <a:lvl8pPr marL="3201680" indent="0">
              <a:buNone/>
              <a:defRPr sz="1601" b="1"/>
            </a:lvl8pPr>
            <a:lvl9pPr marL="365906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02" y="2174636"/>
            <a:ext cx="4041970" cy="3950852"/>
          </a:xfrm>
        </p:spPr>
        <p:txBody>
          <a:bodyPr/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075" y="1534944"/>
            <a:ext cx="4043558" cy="639691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383" indent="0">
              <a:buNone/>
              <a:defRPr sz="2001" b="1"/>
            </a:lvl2pPr>
            <a:lvl3pPr marL="914766" indent="0">
              <a:buNone/>
              <a:defRPr sz="1801" b="1"/>
            </a:lvl3pPr>
            <a:lvl4pPr marL="1372149" indent="0">
              <a:buNone/>
              <a:defRPr sz="1601" b="1"/>
            </a:lvl4pPr>
            <a:lvl5pPr marL="1829532" indent="0">
              <a:buNone/>
              <a:defRPr sz="1601" b="1"/>
            </a:lvl5pPr>
            <a:lvl6pPr marL="2286914" indent="0">
              <a:buNone/>
              <a:defRPr sz="1601" b="1"/>
            </a:lvl6pPr>
            <a:lvl7pPr marL="2744297" indent="0">
              <a:buNone/>
              <a:defRPr sz="1601" b="1"/>
            </a:lvl7pPr>
            <a:lvl8pPr marL="3201680" indent="0">
              <a:buNone/>
              <a:defRPr sz="1601" b="1"/>
            </a:lvl8pPr>
            <a:lvl9pPr marL="365906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7075" y="2174636"/>
            <a:ext cx="4043558" cy="3950852"/>
          </a:xfrm>
        </p:spPr>
        <p:txBody>
          <a:bodyPr/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02" y="273020"/>
            <a:ext cx="3009640" cy="1161922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6627" y="273020"/>
            <a:ext cx="5114005" cy="5852468"/>
          </a:xfrm>
        </p:spPr>
        <p:txBody>
          <a:bodyPr/>
          <a:lstStyle>
            <a:lvl1pPr>
              <a:defRPr sz="3201"/>
            </a:lvl1pPr>
            <a:lvl2pPr>
              <a:defRPr sz="2801"/>
            </a:lvl2pPr>
            <a:lvl3pPr>
              <a:defRPr sz="2401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02" y="1434942"/>
            <a:ext cx="3009640" cy="4690546"/>
          </a:xfrm>
        </p:spPr>
        <p:txBody>
          <a:bodyPr/>
          <a:lstStyle>
            <a:lvl1pPr marL="0" indent="0">
              <a:buNone/>
              <a:defRPr sz="1401"/>
            </a:lvl1pPr>
            <a:lvl2pPr marL="457383" indent="0">
              <a:buNone/>
              <a:defRPr sz="1200"/>
            </a:lvl2pPr>
            <a:lvl3pPr marL="914766" indent="0">
              <a:buNone/>
              <a:defRPr sz="1000"/>
            </a:lvl3pPr>
            <a:lvl4pPr marL="1372149" indent="0">
              <a:buNone/>
              <a:defRPr sz="900"/>
            </a:lvl4pPr>
            <a:lvl5pPr marL="1829532" indent="0">
              <a:buNone/>
              <a:defRPr sz="900"/>
            </a:lvl5pPr>
            <a:lvl6pPr marL="2286914" indent="0">
              <a:buNone/>
              <a:defRPr sz="900"/>
            </a:lvl6pPr>
            <a:lvl7pPr marL="2744297" indent="0">
              <a:buNone/>
              <a:defRPr sz="900"/>
            </a:lvl7pPr>
            <a:lvl8pPr marL="3201680" indent="0">
              <a:buNone/>
              <a:defRPr sz="900"/>
            </a:lvl8pPr>
            <a:lvl9pPr marL="36590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079" y="4800071"/>
            <a:ext cx="5488821" cy="566676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3079" y="612708"/>
            <a:ext cx="5488821" cy="4114346"/>
          </a:xfrm>
        </p:spPr>
        <p:txBody>
          <a:bodyPr/>
          <a:lstStyle>
            <a:lvl1pPr marL="0" indent="0">
              <a:buNone/>
              <a:defRPr sz="3201"/>
            </a:lvl1pPr>
            <a:lvl2pPr marL="457383" indent="0">
              <a:buNone/>
              <a:defRPr sz="2801"/>
            </a:lvl2pPr>
            <a:lvl3pPr marL="914766" indent="0">
              <a:buNone/>
              <a:defRPr sz="2401"/>
            </a:lvl3pPr>
            <a:lvl4pPr marL="1372149" indent="0">
              <a:buNone/>
              <a:defRPr sz="2001"/>
            </a:lvl4pPr>
            <a:lvl5pPr marL="1829532" indent="0">
              <a:buNone/>
              <a:defRPr sz="2001"/>
            </a:lvl5pPr>
            <a:lvl6pPr marL="2286914" indent="0">
              <a:buNone/>
              <a:defRPr sz="2001"/>
            </a:lvl6pPr>
            <a:lvl7pPr marL="2744297" indent="0">
              <a:buNone/>
              <a:defRPr sz="2001"/>
            </a:lvl7pPr>
            <a:lvl8pPr marL="3201680" indent="0">
              <a:buNone/>
              <a:defRPr sz="2001"/>
            </a:lvl8pPr>
            <a:lvl9pPr marL="3659063" indent="0">
              <a:buNone/>
              <a:defRPr sz="200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3079" y="5366747"/>
            <a:ext cx="5488821" cy="804773"/>
          </a:xfrm>
        </p:spPr>
        <p:txBody>
          <a:bodyPr/>
          <a:lstStyle>
            <a:lvl1pPr marL="0" indent="0">
              <a:buNone/>
              <a:defRPr sz="1401"/>
            </a:lvl1pPr>
            <a:lvl2pPr marL="457383" indent="0">
              <a:buNone/>
              <a:defRPr sz="1200"/>
            </a:lvl2pPr>
            <a:lvl3pPr marL="914766" indent="0">
              <a:buNone/>
              <a:defRPr sz="1000"/>
            </a:lvl3pPr>
            <a:lvl4pPr marL="1372149" indent="0">
              <a:buNone/>
              <a:defRPr sz="900"/>
            </a:lvl4pPr>
            <a:lvl5pPr marL="1829532" indent="0">
              <a:buNone/>
              <a:defRPr sz="900"/>
            </a:lvl5pPr>
            <a:lvl6pPr marL="2286914" indent="0">
              <a:buNone/>
              <a:defRPr sz="900"/>
            </a:lvl6pPr>
            <a:lvl7pPr marL="2744297" indent="0">
              <a:buNone/>
              <a:defRPr sz="900"/>
            </a:lvl7pPr>
            <a:lvl8pPr marL="3201680" indent="0">
              <a:buNone/>
              <a:defRPr sz="900"/>
            </a:lvl8pPr>
            <a:lvl9pPr marL="36590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402" y="274608"/>
            <a:ext cx="8233231" cy="1142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02" y="1600024"/>
            <a:ext cx="8233231" cy="4525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402" y="6355650"/>
            <a:ext cx="2134541" cy="3650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5578" y="6355650"/>
            <a:ext cx="2896878" cy="3650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6091" y="6355650"/>
            <a:ext cx="2134541" cy="3650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766" rtl="0" eaLnBrk="1" latinLnBrk="0" hangingPunct="1">
        <a:spcBef>
          <a:spcPct val="0"/>
        </a:spcBef>
        <a:buNone/>
        <a:defRPr sz="44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037" indent="-343037" algn="l" defTabSz="914766" rtl="0" eaLnBrk="1" latinLnBrk="0" hangingPunct="1">
        <a:spcBef>
          <a:spcPct val="20000"/>
        </a:spcBef>
        <a:buFont typeface="Arial" pitchFamily="34" charset="0"/>
        <a:buChar char="•"/>
        <a:defRPr sz="3201" kern="1200">
          <a:solidFill>
            <a:schemeClr val="tx1"/>
          </a:solidFill>
          <a:latin typeface="+mn-lt"/>
          <a:ea typeface="+mn-ea"/>
          <a:cs typeface="+mn-cs"/>
        </a:defRPr>
      </a:lvl1pPr>
      <a:lvl2pPr marL="743247" indent="-285864" algn="l" defTabSz="914766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457" indent="-228691" algn="l" defTabSz="914766" rtl="0" eaLnBrk="1" latinLnBrk="0" hangingPunct="1">
        <a:spcBef>
          <a:spcPct val="20000"/>
        </a:spcBef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840" indent="-228691" algn="l" defTabSz="914766" rtl="0" eaLnBrk="1" latinLnBrk="0" hangingPunct="1">
        <a:spcBef>
          <a:spcPct val="20000"/>
        </a:spcBef>
        <a:buFont typeface="Arial" pitchFamily="34" charset="0"/>
        <a:buChar char="–"/>
        <a:defRPr sz="2001" kern="1200">
          <a:solidFill>
            <a:schemeClr val="tx1"/>
          </a:solidFill>
          <a:latin typeface="+mn-lt"/>
          <a:ea typeface="+mn-ea"/>
          <a:cs typeface="+mn-cs"/>
        </a:defRPr>
      </a:lvl4pPr>
      <a:lvl5pPr marL="2058223" indent="-228691" algn="l" defTabSz="914766" rtl="0" eaLnBrk="1" latinLnBrk="0" hangingPunct="1">
        <a:spcBef>
          <a:spcPct val="20000"/>
        </a:spcBef>
        <a:buFont typeface="Arial" pitchFamily="34" charset="0"/>
        <a:buChar char="»"/>
        <a:defRPr sz="2001" kern="1200">
          <a:solidFill>
            <a:schemeClr val="tx1"/>
          </a:solidFill>
          <a:latin typeface="+mn-lt"/>
          <a:ea typeface="+mn-ea"/>
          <a:cs typeface="+mn-cs"/>
        </a:defRPr>
      </a:lvl5pPr>
      <a:lvl6pPr marL="2515606" indent="-228691" algn="l" defTabSz="914766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989" indent="-228691" algn="l" defTabSz="914766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430372" indent="-228691" algn="l" defTabSz="914766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3887754" indent="-228691" algn="l" defTabSz="914766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7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383" algn="l" defTabSz="9147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766" algn="l" defTabSz="9147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2149" algn="l" defTabSz="9147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532" algn="l" defTabSz="9147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914" algn="l" defTabSz="9147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4297" algn="l" defTabSz="9147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1680" algn="l" defTabSz="9147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9063" algn="l" defTabSz="9147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F5C36748-336D-4CA6-81A5-741AF376F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492" y="-396370"/>
            <a:ext cx="32433392" cy="637683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882704" y="4783425"/>
            <a:ext cx="29420799" cy="3771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04"/>
              </a:lnSpc>
            </a:pPr>
            <a:r>
              <a:rPr lang="en-US" sz="8503" dirty="0">
                <a:solidFill>
                  <a:srgbClr val="000000"/>
                </a:solidFill>
                <a:latin typeface="Arimo Bold"/>
              </a:rPr>
              <a:t> </a:t>
            </a:r>
          </a:p>
          <a:p>
            <a:pPr algn="ctr">
              <a:lnSpc>
                <a:spcPts val="9604"/>
              </a:lnSpc>
            </a:pPr>
            <a:r>
              <a:rPr lang="en-US" sz="8003" dirty="0">
                <a:solidFill>
                  <a:srgbClr val="000000"/>
                </a:solidFill>
                <a:latin typeface="Arimo Bold"/>
              </a:rPr>
              <a:t>TÍTULO (EM LETRA MAIÚSCULA, TAMANHO 80, FONTE ARIAL, EM NEGRITO, CENTRALIZADO)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r="560" b="555"/>
          <a:stretch>
            <a:fillRect/>
          </a:stretch>
        </p:blipFill>
        <p:spPr>
          <a:xfrm>
            <a:off x="1114844" y="40760897"/>
            <a:ext cx="8267296" cy="192368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683">
            <a:off x="212820" y="40436375"/>
            <a:ext cx="31930770" cy="0"/>
          </a:xfrm>
          <a:prstGeom prst="line">
            <a:avLst/>
          </a:prstGeom>
          <a:ln w="9525" cap="rnd">
            <a:solidFill>
              <a:srgbClr val="16446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r="612" b="612"/>
          <a:stretch>
            <a:fillRect/>
          </a:stretch>
        </p:blipFill>
        <p:spPr>
          <a:xfrm>
            <a:off x="28405421" y="40662514"/>
            <a:ext cx="2898082" cy="25081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r="484" b="484"/>
          <a:stretch>
            <a:fillRect/>
          </a:stretch>
        </p:blipFill>
        <p:spPr>
          <a:xfrm>
            <a:off x="10803382" y="40710622"/>
            <a:ext cx="7754500" cy="25035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 r="450" b="450"/>
          <a:stretch>
            <a:fillRect/>
          </a:stretch>
        </p:blipFill>
        <p:spPr>
          <a:xfrm>
            <a:off x="19979125" y="40570152"/>
            <a:ext cx="7095290" cy="230517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12557" y="13594702"/>
            <a:ext cx="31993233" cy="2118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36"/>
              </a:lnSpc>
            </a:pPr>
            <a:r>
              <a:rPr lang="en-US" sz="5402" spc="-215" dirty="0">
                <a:solidFill>
                  <a:srgbClr val="000000"/>
                </a:solidFill>
                <a:latin typeface="Open Sans Bold"/>
              </a:rPr>
              <a:t>8 DA CONFECÇÃO DOS PÔSTERES</a:t>
            </a:r>
          </a:p>
          <a:p>
            <a:pPr algn="just">
              <a:lnSpc>
                <a:spcPts val="6936"/>
              </a:lnSpc>
            </a:pP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 </a:t>
            </a:r>
          </a:p>
          <a:p>
            <a:pPr algn="just">
              <a:lnSpc>
                <a:spcPts val="6936"/>
              </a:lnSpc>
            </a:pPr>
            <a:r>
              <a:rPr lang="en-US" sz="5402" spc="-215" dirty="0">
                <a:solidFill>
                  <a:srgbClr val="000000"/>
                </a:solidFill>
                <a:latin typeface="Open Sans Bold"/>
              </a:rPr>
              <a:t>8.2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confecção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do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pôster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deve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seguir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o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modelo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que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será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disponibilizado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pela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Comissão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Cientifica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sendo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responsabilidade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dos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autores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confecção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e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montagem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do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pôster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. </a:t>
            </a:r>
          </a:p>
          <a:p>
            <a:pPr algn="just">
              <a:lnSpc>
                <a:spcPts val="6936"/>
              </a:lnSpc>
            </a:pP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 </a:t>
            </a:r>
          </a:p>
          <a:p>
            <a:pPr algn="just">
              <a:lnSpc>
                <a:spcPts val="6936"/>
              </a:lnSpc>
            </a:pPr>
            <a:r>
              <a:rPr lang="en-US" sz="5402" spc="-215" dirty="0">
                <a:solidFill>
                  <a:srgbClr val="000000"/>
                </a:solidFill>
                <a:latin typeface="Open Sans Bold"/>
              </a:rPr>
              <a:t>8.2.1 Da </a:t>
            </a:r>
            <a:r>
              <a:rPr lang="en-US" sz="5402" spc="-215" dirty="0" err="1">
                <a:solidFill>
                  <a:srgbClr val="000000"/>
                </a:solidFill>
                <a:latin typeface="Open Sans Bold"/>
              </a:rPr>
              <a:t>confecção</a:t>
            </a:r>
            <a:r>
              <a:rPr lang="en-US" sz="5402" spc="-215" dirty="0">
                <a:solidFill>
                  <a:srgbClr val="000000"/>
                </a:solidFill>
                <a:latin typeface="Open Sans Bold"/>
              </a:rPr>
              <a:t> do </a:t>
            </a:r>
            <a:r>
              <a:rPr lang="en-US" sz="5402" spc="-215" dirty="0" err="1">
                <a:solidFill>
                  <a:srgbClr val="000000"/>
                </a:solidFill>
                <a:latin typeface="Open Sans Bold"/>
              </a:rPr>
              <a:t>pôster</a:t>
            </a:r>
            <a:endParaRPr lang="en-US" sz="5402" spc="-215" dirty="0">
              <a:solidFill>
                <a:srgbClr val="000000"/>
              </a:solidFill>
              <a:latin typeface="Open Sans Bold"/>
            </a:endParaRPr>
          </a:p>
          <a:p>
            <a:pPr algn="just">
              <a:lnSpc>
                <a:spcPts val="6936"/>
              </a:lnSpc>
            </a:pP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Os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itens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título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autores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instituição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introdução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objetivos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metodologia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resultados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e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discussão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conclusão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e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referências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são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obrigatórios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. É de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responsabilidade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dos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autores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o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conteúdo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dos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mesmos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e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sua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confecção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acordo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com o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resumo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aprovado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algn="just">
              <a:lnSpc>
                <a:spcPts val="6936"/>
              </a:lnSpc>
            </a:pP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 </a:t>
            </a:r>
          </a:p>
          <a:p>
            <a:pPr algn="just">
              <a:lnSpc>
                <a:spcPts val="6936"/>
              </a:lnSpc>
            </a:pPr>
            <a:r>
              <a:rPr lang="en-US" sz="5402" spc="-215" dirty="0" err="1">
                <a:solidFill>
                  <a:srgbClr val="000000"/>
                </a:solidFill>
                <a:latin typeface="Open Sans Bold"/>
              </a:rPr>
              <a:t>Dimensões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: 90 cm de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largura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por 120 cm de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altura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; </a:t>
            </a:r>
          </a:p>
          <a:p>
            <a:pPr algn="just">
              <a:lnSpc>
                <a:spcPts val="6936"/>
              </a:lnSpc>
            </a:pPr>
            <a:r>
              <a:rPr lang="en-US" sz="5402" spc="-215" dirty="0" err="1">
                <a:solidFill>
                  <a:srgbClr val="000000"/>
                </a:solidFill>
                <a:latin typeface="Open Sans Bold"/>
              </a:rPr>
              <a:t>Corpo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: o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tamanho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e o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tipo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letra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ficam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critério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do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autor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desde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que o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texto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seja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legível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uma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distância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de 50 cm;</a:t>
            </a:r>
          </a:p>
          <a:p>
            <a:pPr algn="just">
              <a:lnSpc>
                <a:spcPts val="6936"/>
              </a:lnSpc>
            </a:pPr>
            <a:r>
              <a:rPr lang="en-US" sz="5402" spc="-215" dirty="0" err="1">
                <a:solidFill>
                  <a:srgbClr val="000000"/>
                </a:solidFill>
                <a:latin typeface="Open Sans Bold"/>
              </a:rPr>
              <a:t>Título</a:t>
            </a:r>
            <a:r>
              <a:rPr lang="en-US" sz="5402" spc="-215" dirty="0">
                <a:solidFill>
                  <a:srgbClr val="000000"/>
                </a:solidFill>
                <a:latin typeface="Open Sans Bold"/>
              </a:rPr>
              <a:t> do </a:t>
            </a:r>
            <a:r>
              <a:rPr lang="en-US" sz="5402" spc="-215" dirty="0" err="1">
                <a:solidFill>
                  <a:srgbClr val="000000"/>
                </a:solidFill>
                <a:latin typeface="Open Sans Bold"/>
              </a:rPr>
              <a:t>trabalho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(o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mesmo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do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resumo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);</a:t>
            </a:r>
          </a:p>
          <a:p>
            <a:pPr algn="just">
              <a:lnSpc>
                <a:spcPts val="6936"/>
              </a:lnSpc>
            </a:pPr>
            <a:r>
              <a:rPr lang="en-US" sz="5402" spc="-215" dirty="0" err="1">
                <a:solidFill>
                  <a:srgbClr val="000000"/>
                </a:solidFill>
                <a:latin typeface="Open Sans Bold"/>
              </a:rPr>
              <a:t>Autores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; </a:t>
            </a:r>
          </a:p>
          <a:p>
            <a:pPr algn="just">
              <a:lnSpc>
                <a:spcPts val="6936"/>
              </a:lnSpc>
            </a:pPr>
            <a:r>
              <a:rPr lang="en-US" sz="5402" spc="-215" dirty="0" err="1">
                <a:solidFill>
                  <a:srgbClr val="000000"/>
                </a:solidFill>
                <a:latin typeface="Open Sans Bold"/>
              </a:rPr>
              <a:t>Instituição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; </a:t>
            </a:r>
          </a:p>
          <a:p>
            <a:pPr algn="just">
              <a:lnSpc>
                <a:spcPts val="6936"/>
              </a:lnSpc>
            </a:pPr>
            <a:r>
              <a:rPr lang="en-US" sz="5402" spc="-215" dirty="0" err="1">
                <a:solidFill>
                  <a:srgbClr val="000000"/>
                </a:solidFill>
                <a:latin typeface="Open Sans Bold"/>
              </a:rPr>
              <a:t>Introdução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(com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objetivos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), </a:t>
            </a:r>
            <a:r>
              <a:rPr lang="en-US" sz="5402" spc="-215" dirty="0">
                <a:solidFill>
                  <a:srgbClr val="000000"/>
                </a:solidFill>
                <a:latin typeface="Open Sans Bold"/>
              </a:rPr>
              <a:t>material e </a:t>
            </a:r>
            <a:r>
              <a:rPr lang="en-US" sz="5402" spc="-215" dirty="0" err="1">
                <a:solidFill>
                  <a:srgbClr val="000000"/>
                </a:solidFill>
                <a:latin typeface="Open Sans Bold"/>
              </a:rPr>
              <a:t>métodos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(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metodologia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), </a:t>
            </a:r>
            <a:r>
              <a:rPr lang="en-US" sz="5402" spc="-215" dirty="0" err="1">
                <a:solidFill>
                  <a:srgbClr val="000000"/>
                </a:solidFill>
                <a:latin typeface="Open Sans Bold"/>
              </a:rPr>
              <a:t>resultados</a:t>
            </a:r>
            <a:r>
              <a:rPr lang="en-US" sz="5402" spc="-215" dirty="0">
                <a:solidFill>
                  <a:srgbClr val="000000"/>
                </a:solidFill>
                <a:latin typeface="Open Sans Bold"/>
              </a:rPr>
              <a:t> e </a:t>
            </a:r>
            <a:r>
              <a:rPr lang="en-US" sz="5402" spc="-215" dirty="0" err="1">
                <a:solidFill>
                  <a:srgbClr val="000000"/>
                </a:solidFill>
                <a:latin typeface="Open Sans Bold"/>
              </a:rPr>
              <a:t>discussão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(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recomenda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-se a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utilização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fotografias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gráficos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tabelas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e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figuras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que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facilitem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ilustração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), </a:t>
            </a:r>
            <a:r>
              <a:rPr lang="en-US" sz="5402" spc="-215" dirty="0" err="1">
                <a:solidFill>
                  <a:srgbClr val="000000"/>
                </a:solidFill>
                <a:latin typeface="Open Sans Bold"/>
              </a:rPr>
              <a:t>conclusões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e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principais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5402" spc="-215" dirty="0" err="1">
                <a:solidFill>
                  <a:srgbClr val="000000"/>
                </a:solidFill>
                <a:latin typeface="Open Sans Bold"/>
              </a:rPr>
              <a:t>referências</a:t>
            </a:r>
            <a:r>
              <a:rPr lang="en-US" sz="5402" spc="-215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5402" spc="-215" dirty="0" err="1">
                <a:solidFill>
                  <a:srgbClr val="000000"/>
                </a:solidFill>
                <a:latin typeface="Open Sans Bold"/>
              </a:rPr>
              <a:t>bibliográficas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;</a:t>
            </a:r>
          </a:p>
          <a:p>
            <a:pPr algn="just">
              <a:lnSpc>
                <a:spcPts val="6936"/>
              </a:lnSpc>
            </a:pPr>
            <a:r>
              <a:rPr lang="en-US" sz="5402" spc="-215" dirty="0" err="1">
                <a:solidFill>
                  <a:srgbClr val="000000"/>
                </a:solidFill>
                <a:latin typeface="Open Sans Bold"/>
              </a:rPr>
              <a:t>Fixação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: É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importante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destacar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que a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confecção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bem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como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fixação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, do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pôster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é de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inteira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responsabilidade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dos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autores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algn="just">
              <a:lnSpc>
                <a:spcPts val="6936"/>
              </a:lnSpc>
            </a:pP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 </a:t>
            </a:r>
          </a:p>
          <a:p>
            <a:pPr algn="just">
              <a:lnSpc>
                <a:spcPts val="6936"/>
              </a:lnSpc>
            </a:pPr>
            <a:r>
              <a:rPr lang="en-US" sz="5402" spc="-215" dirty="0">
                <a:solidFill>
                  <a:srgbClr val="000000"/>
                </a:solidFill>
                <a:latin typeface="Open Sans Bold"/>
              </a:rPr>
              <a:t>8.3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Recomenda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-se a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utilização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fotografias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gráficos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tabelas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e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figuras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que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facilitem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en-US" sz="5402" spc="-215" dirty="0" err="1">
                <a:solidFill>
                  <a:srgbClr val="000000"/>
                </a:solidFill>
                <a:latin typeface="Open Sans"/>
              </a:rPr>
              <a:t>ilustração</a:t>
            </a:r>
            <a:r>
              <a:rPr lang="en-US" sz="5402" spc="-215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algn="just">
              <a:lnSpc>
                <a:spcPts val="6936"/>
              </a:lnSpc>
            </a:pPr>
            <a:r>
              <a:rPr lang="en-US" sz="5402" spc="-215" dirty="0">
                <a:solidFill>
                  <a:srgbClr val="000000"/>
                </a:solidFill>
                <a:latin typeface="Arimo"/>
              </a:rPr>
              <a:t>(</a:t>
            </a:r>
            <a:r>
              <a:rPr lang="en-US" sz="5402" spc="-215" dirty="0" err="1">
                <a:solidFill>
                  <a:srgbClr val="000000"/>
                </a:solidFill>
                <a:latin typeface="Arimo"/>
              </a:rPr>
              <a:t>Sugestão</a:t>
            </a:r>
            <a:r>
              <a:rPr lang="en-US" sz="5402" spc="-215" dirty="0">
                <a:solidFill>
                  <a:srgbClr val="000000"/>
                </a:solidFill>
                <a:latin typeface="Arimo"/>
              </a:rPr>
              <a:t> de </a:t>
            </a:r>
            <a:r>
              <a:rPr lang="en-US" sz="5402" spc="-215" dirty="0" err="1">
                <a:solidFill>
                  <a:srgbClr val="000000"/>
                </a:solidFill>
                <a:latin typeface="Arimo"/>
              </a:rPr>
              <a:t>formatação</a:t>
            </a:r>
            <a:r>
              <a:rPr lang="en-US" sz="5402" spc="-215" dirty="0">
                <a:solidFill>
                  <a:srgbClr val="000000"/>
                </a:solidFill>
                <a:latin typeface="Arimo"/>
              </a:rPr>
              <a:t>: </a:t>
            </a:r>
            <a:r>
              <a:rPr lang="en-US" sz="5402" spc="-215" dirty="0" err="1">
                <a:solidFill>
                  <a:srgbClr val="000000"/>
                </a:solidFill>
                <a:latin typeface="Arimo"/>
              </a:rPr>
              <a:t>Texto</a:t>
            </a:r>
            <a:r>
              <a:rPr lang="en-US" sz="5402" spc="-215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5402" spc="-215" dirty="0" err="1">
                <a:solidFill>
                  <a:srgbClr val="000000"/>
                </a:solidFill>
                <a:latin typeface="Arimo"/>
              </a:rPr>
              <a:t>em</a:t>
            </a:r>
            <a:r>
              <a:rPr lang="en-US" sz="5402" spc="-215" dirty="0">
                <a:solidFill>
                  <a:srgbClr val="000000"/>
                </a:solidFill>
                <a:latin typeface="Arimo"/>
              </a:rPr>
              <a:t> Arial, </a:t>
            </a:r>
            <a:r>
              <a:rPr lang="en-US" sz="5402" spc="-215" dirty="0" err="1">
                <a:solidFill>
                  <a:srgbClr val="000000"/>
                </a:solidFill>
                <a:latin typeface="Arimo"/>
              </a:rPr>
              <a:t>tamanho</a:t>
            </a:r>
            <a:r>
              <a:rPr lang="en-US" sz="5402" spc="-215" dirty="0">
                <a:solidFill>
                  <a:srgbClr val="000000"/>
                </a:solidFill>
                <a:latin typeface="Arimo"/>
              </a:rPr>
              <a:t> 60, </a:t>
            </a:r>
            <a:r>
              <a:rPr lang="en-US" sz="5402" spc="-215" dirty="0" err="1">
                <a:solidFill>
                  <a:srgbClr val="000000"/>
                </a:solidFill>
                <a:latin typeface="Arimo"/>
              </a:rPr>
              <a:t>espaçamento</a:t>
            </a:r>
            <a:r>
              <a:rPr lang="en-US" sz="5402" spc="-215" dirty="0">
                <a:solidFill>
                  <a:srgbClr val="000000"/>
                </a:solidFill>
                <a:latin typeface="Arimo"/>
              </a:rPr>
              <a:t> simples)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12818" y="9125506"/>
            <a:ext cx="32247896" cy="2487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3"/>
              </a:lnSpc>
            </a:pPr>
            <a:r>
              <a:rPr lang="en-US" sz="5402" dirty="0">
                <a:solidFill>
                  <a:srgbClr val="000000"/>
                </a:solidFill>
                <a:latin typeface="Arimo"/>
              </a:rPr>
              <a:t>   Autor 1, Autor ²</a:t>
            </a:r>
          </a:p>
          <a:p>
            <a:pPr marL="651771" lvl="1" indent="-325885" algn="ctr">
              <a:lnSpc>
                <a:spcPts val="6483"/>
              </a:lnSpc>
            </a:pPr>
            <a:r>
              <a:rPr lang="en-US" sz="5402" dirty="0">
                <a:solidFill>
                  <a:srgbClr val="000000"/>
                </a:solidFill>
                <a:latin typeface="Arimo"/>
              </a:rPr>
              <a:t>¹Vínculo </a:t>
            </a:r>
            <a:r>
              <a:rPr lang="en-US" sz="5402" dirty="0" err="1">
                <a:solidFill>
                  <a:srgbClr val="000000"/>
                </a:solidFill>
                <a:latin typeface="Arimo"/>
              </a:rPr>
              <a:t>Institucional</a:t>
            </a:r>
            <a:endParaRPr lang="en-US" sz="5402" dirty="0">
              <a:solidFill>
                <a:srgbClr val="000000"/>
              </a:solidFill>
              <a:latin typeface="Arimo"/>
            </a:endParaRPr>
          </a:p>
          <a:p>
            <a:pPr marL="651771" lvl="1" indent="-325885" algn="ctr">
              <a:lnSpc>
                <a:spcPts val="6483"/>
              </a:lnSpc>
            </a:pPr>
            <a:r>
              <a:rPr lang="en-US" sz="5402" dirty="0">
                <a:solidFill>
                  <a:srgbClr val="000000"/>
                </a:solidFill>
                <a:latin typeface="Arimo"/>
              </a:rPr>
              <a:t>(</a:t>
            </a:r>
            <a:r>
              <a:rPr lang="en-US" sz="5402" dirty="0" err="1">
                <a:solidFill>
                  <a:srgbClr val="000000"/>
                </a:solidFill>
                <a:latin typeface="Arimo"/>
              </a:rPr>
              <a:t>Texto</a:t>
            </a:r>
            <a:r>
              <a:rPr lang="en-US" sz="5402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5402" dirty="0" err="1">
                <a:solidFill>
                  <a:srgbClr val="000000"/>
                </a:solidFill>
                <a:latin typeface="Arimo"/>
              </a:rPr>
              <a:t>em</a:t>
            </a:r>
            <a:r>
              <a:rPr lang="en-US" sz="5402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5402" dirty="0" err="1">
                <a:solidFill>
                  <a:srgbClr val="000000"/>
                </a:solidFill>
                <a:latin typeface="Arimo"/>
              </a:rPr>
              <a:t>fonte</a:t>
            </a:r>
            <a:r>
              <a:rPr lang="en-US" sz="5402" dirty="0">
                <a:solidFill>
                  <a:srgbClr val="000000"/>
                </a:solidFill>
                <a:latin typeface="Arimo"/>
              </a:rPr>
              <a:t> Arial, </a:t>
            </a:r>
            <a:r>
              <a:rPr lang="en-US" sz="5402" dirty="0" err="1">
                <a:solidFill>
                  <a:srgbClr val="000000"/>
                </a:solidFill>
                <a:latin typeface="Arimo"/>
              </a:rPr>
              <a:t>tamanho</a:t>
            </a:r>
            <a:r>
              <a:rPr lang="en-US" sz="5402" dirty="0">
                <a:solidFill>
                  <a:srgbClr val="000000"/>
                </a:solidFill>
                <a:latin typeface="Arimo"/>
              </a:rPr>
              <a:t> 54, </a:t>
            </a:r>
            <a:r>
              <a:rPr lang="en-US" sz="5402" dirty="0" err="1">
                <a:solidFill>
                  <a:srgbClr val="000000"/>
                </a:solidFill>
                <a:latin typeface="Arimo"/>
              </a:rPr>
              <a:t>espaçamento</a:t>
            </a:r>
            <a:r>
              <a:rPr lang="en-US" sz="5402" dirty="0">
                <a:solidFill>
                  <a:srgbClr val="000000"/>
                </a:solidFill>
                <a:latin typeface="Arimo"/>
              </a:rPr>
              <a:t> simples, </a:t>
            </a:r>
            <a:r>
              <a:rPr lang="en-US" sz="5402" dirty="0" err="1">
                <a:solidFill>
                  <a:srgbClr val="000000"/>
                </a:solidFill>
                <a:latin typeface="Arimo"/>
              </a:rPr>
              <a:t>sem</a:t>
            </a:r>
            <a:r>
              <a:rPr lang="en-US" sz="5402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5402" dirty="0" err="1">
                <a:solidFill>
                  <a:srgbClr val="000000"/>
                </a:solidFill>
                <a:latin typeface="Arimo"/>
              </a:rPr>
              <a:t>destaque</a:t>
            </a:r>
            <a:r>
              <a:rPr lang="en-US" sz="5402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5402" dirty="0" err="1">
                <a:solidFill>
                  <a:srgbClr val="000000"/>
                </a:solidFill>
                <a:latin typeface="Arimo"/>
              </a:rPr>
              <a:t>centralizado</a:t>
            </a:r>
            <a:r>
              <a:rPr lang="en-US" sz="5402" dirty="0">
                <a:solidFill>
                  <a:srgbClr val="000000"/>
                </a:solidFill>
                <a:latin typeface="Arimo"/>
              </a:rPr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33</Words>
  <Application>Microsoft Office PowerPoint</Application>
  <PresentationFormat>Personalizar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Open Sans</vt:lpstr>
      <vt:lpstr>Arial</vt:lpstr>
      <vt:lpstr>Calibri</vt:lpstr>
      <vt:lpstr>Arimo</vt:lpstr>
      <vt:lpstr>Arimo Bold</vt:lpstr>
      <vt:lpstr>Open Sans Bold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Poster - VII SEVET 2022 (2).pptx</dc:title>
  <cp:lastModifiedBy>Tamires Oliveira de Oliveira</cp:lastModifiedBy>
  <cp:revision>7</cp:revision>
  <dcterms:created xsi:type="dcterms:W3CDTF">2006-08-16T00:00:00Z</dcterms:created>
  <dcterms:modified xsi:type="dcterms:W3CDTF">2022-06-02T18:40:21Z</dcterms:modified>
  <dc:identifier>DAFCaMaB7jQ</dc:identifier>
</cp:coreProperties>
</file>